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60" r:id="rId5"/>
    <p:sldId id="262" r:id="rId6"/>
    <p:sldId id="264" r:id="rId7"/>
    <p:sldId id="266" r:id="rId8"/>
    <p:sldId id="268" r:id="rId9"/>
    <p:sldId id="270" r:id="rId10"/>
    <p:sldId id="274" r:id="rId11"/>
    <p:sldId id="278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824"/>
    <a:srgbClr val="0066FF"/>
    <a:srgbClr val="FFFF00"/>
    <a:srgbClr val="603000"/>
    <a:srgbClr val="934607"/>
    <a:srgbClr val="A44F08"/>
    <a:srgbClr val="B45608"/>
    <a:srgbClr val="8A4500"/>
    <a:srgbClr val="7B5229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zerobaikal.com/angara.php" TargetMode="External"/><Relationship Id="rId2" Type="http://schemas.openxmlformats.org/officeDocument/2006/relationships/hyperlink" Target="http://www.ozerobaikal.com/index.ph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000108"/>
            <a:ext cx="6500858" cy="250033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rgbClr val="603000"/>
              </a:contourClr>
            </a:sp3d>
          </a:bodyPr>
          <a:lstStyle/>
          <a:p>
            <a:r>
              <a:rPr lang="ru-RU" sz="5400" b="1" i="1" dirty="0" smtClean="0">
                <a:solidFill>
                  <a:srgbClr val="0066FF"/>
                </a:solidFill>
              </a:rPr>
              <a:t>С</a:t>
            </a:r>
            <a:r>
              <a:rPr lang="ru-RU" sz="5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едьмое чудо света </a:t>
            </a:r>
            <a:br>
              <a:rPr lang="ru-RU" sz="5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России – озеро Байкал</a:t>
            </a:r>
            <a:r>
              <a:rPr lang="ru-RU" sz="5400" b="1" i="1" dirty="0" smtClean="0">
                <a:solidFill>
                  <a:srgbClr val="0066FF"/>
                </a:solidFill>
              </a:rPr>
              <a:t>.</a:t>
            </a:r>
            <a:endParaRPr lang="ru-RU" sz="5400" b="1" i="1" dirty="0">
              <a:solidFill>
                <a:srgbClr val="0066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500570"/>
            <a:ext cx="5572164" cy="209678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Подготовила учитель географии </a:t>
            </a:r>
          </a:p>
          <a:p>
            <a:pPr>
              <a:spcBef>
                <a:spcPts val="0"/>
              </a:spcBef>
            </a:pPr>
            <a:r>
              <a:rPr lang="ru-RU" sz="2400" b="1" i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МБОУ Школа </a:t>
            </a:r>
            <a:r>
              <a:rPr lang="ru-RU" sz="2400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№132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Денисова Татьяна Юрьевна. </a:t>
            </a:r>
            <a:endParaRPr lang="ru-RU" sz="2200" b="1" dirty="0" smtClean="0">
              <a:ln w="50800"/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35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1" dirty="0">
              <a:latin typeface="TruthCYR Light" pitchFamily="50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600200"/>
            <a:ext cx="7929618" cy="504351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-   Запретить молевой сплав древесины по рекам.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- 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Регулировать рубку леса в бассейнах рек, впадающих в озеро. 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-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Построить очистные сооружения на предприятиях, расположенных на берегах озера и рек, впадающих в Байкал.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-  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Запретить рубку леса на склонах хребтов, обращенных к Байкалу.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- 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Создать базы отдыха с организованными посещениями озера туристами.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effectLst/>
                <a:latin typeface="Times New Roman"/>
                <a:ea typeface="Times New Roman"/>
              </a:rPr>
              <a:t>Поднять экологическую культуру населения.</a:t>
            </a:r>
            <a:endParaRPr lang="ru-RU" sz="2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effectLst/>
                <a:latin typeface="Times New Roman"/>
                <a:ea typeface="Times New Roman"/>
              </a:rPr>
              <a:t> Создать заповедник.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8072462" cy="868346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7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700" dirty="0" smtClean="0">
                <a:effectLst/>
                <a:latin typeface="Times New Roman"/>
                <a:ea typeface="Times New Roman"/>
              </a:rPr>
            </a:br>
            <a:r>
              <a:rPr lang="ru-RU" sz="27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700" dirty="0" smtClean="0">
                <a:effectLst/>
                <a:latin typeface="Times New Roman"/>
                <a:ea typeface="Times New Roman"/>
              </a:rPr>
            </a:br>
            <a:r>
              <a:rPr lang="ru-RU" sz="31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Какие меры принимаются для охраны озера, чтобы сохранить этот уникальный памятник? </a:t>
            </a:r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42975" y="714356"/>
            <a:ext cx="7533481" cy="541180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3400" dirty="0" smtClean="0"/>
              <a:t>         </a:t>
            </a:r>
            <a:r>
              <a:rPr lang="ru-RU" sz="3400" dirty="0" smtClean="0">
                <a:solidFill>
                  <a:srgbClr val="330033"/>
                </a:solidFill>
              </a:rPr>
              <a:t>Площадь </a:t>
            </a:r>
            <a:r>
              <a:rPr lang="ru-RU" sz="3400" dirty="0">
                <a:solidFill>
                  <a:srgbClr val="330033"/>
                </a:solidFill>
              </a:rPr>
              <a:t>водного зеркала </a:t>
            </a:r>
            <a:r>
              <a:rPr lang="ru-RU" sz="3400" dirty="0">
                <a:solidFill>
                  <a:srgbClr val="330033"/>
                </a:solidFill>
                <a:hlinkClick r:id="rId2" tooltip="Байкал"/>
              </a:rPr>
              <a:t>Байкала</a:t>
            </a:r>
            <a:r>
              <a:rPr lang="ru-RU" sz="3400" dirty="0">
                <a:solidFill>
                  <a:srgbClr val="330033"/>
                </a:solidFill>
              </a:rPr>
              <a:t> примерно равна площади таких стран, как Бельгия или Дания. </a:t>
            </a:r>
            <a:br>
              <a:rPr lang="ru-RU" sz="3400" dirty="0">
                <a:solidFill>
                  <a:srgbClr val="330033"/>
                </a:solidFill>
              </a:rPr>
            </a:br>
            <a:r>
              <a:rPr lang="ru-RU" sz="3400" dirty="0" smtClean="0">
                <a:solidFill>
                  <a:srgbClr val="330033"/>
                </a:solidFill>
              </a:rPr>
              <a:t>         Потребуется </a:t>
            </a:r>
            <a:r>
              <a:rPr lang="ru-RU" sz="3400" dirty="0">
                <a:solidFill>
                  <a:srgbClr val="330033"/>
                </a:solidFill>
              </a:rPr>
              <a:t>400 лет для того, чтобы </a:t>
            </a:r>
            <a:r>
              <a:rPr lang="ru-RU" sz="3400" dirty="0">
                <a:solidFill>
                  <a:srgbClr val="330033"/>
                </a:solidFill>
                <a:hlinkClick r:id="rId2" tooltip="Байкал"/>
              </a:rPr>
              <a:t>Байкал</a:t>
            </a:r>
            <a:r>
              <a:rPr lang="ru-RU" sz="3400" dirty="0">
                <a:solidFill>
                  <a:srgbClr val="330033"/>
                </a:solidFill>
              </a:rPr>
              <a:t> высох, если в озеро не будет поступать вода и будет вытекать </a:t>
            </a:r>
            <a:r>
              <a:rPr lang="ru-RU" sz="3400" dirty="0">
                <a:solidFill>
                  <a:srgbClr val="330033"/>
                </a:solidFill>
                <a:hlinkClick r:id="rId3" tooltip="Ангара"/>
              </a:rPr>
              <a:t>Ангара</a:t>
            </a:r>
            <a:r>
              <a:rPr lang="ru-RU" sz="3400" dirty="0">
                <a:solidFill>
                  <a:srgbClr val="330033"/>
                </a:solidFill>
              </a:rPr>
              <a:t>. </a:t>
            </a:r>
            <a:br>
              <a:rPr lang="ru-RU" sz="3400" dirty="0">
                <a:solidFill>
                  <a:srgbClr val="330033"/>
                </a:solidFill>
              </a:rPr>
            </a:br>
            <a:r>
              <a:rPr lang="ru-RU" sz="3400" dirty="0" smtClean="0">
                <a:solidFill>
                  <a:srgbClr val="330033"/>
                </a:solidFill>
              </a:rPr>
              <a:t>         Если </a:t>
            </a:r>
            <a:r>
              <a:rPr lang="ru-RU" sz="3400" dirty="0">
                <a:solidFill>
                  <a:srgbClr val="330033"/>
                </a:solidFill>
              </a:rPr>
              <a:t>заморозить всю воду </a:t>
            </a:r>
            <a:r>
              <a:rPr lang="ru-RU" sz="3400" dirty="0">
                <a:solidFill>
                  <a:srgbClr val="330033"/>
                </a:solidFill>
                <a:hlinkClick r:id="rId2" tooltip="Байкал"/>
              </a:rPr>
              <a:t>Байкала</a:t>
            </a:r>
            <a:r>
              <a:rPr lang="ru-RU" sz="3400" dirty="0">
                <a:solidFill>
                  <a:srgbClr val="330033"/>
                </a:solidFill>
              </a:rPr>
              <a:t> и нарезать ледовые кубики объемом в 1 </a:t>
            </a:r>
            <a:r>
              <a:rPr lang="ru-RU" sz="3400" dirty="0" err="1">
                <a:solidFill>
                  <a:srgbClr val="330033"/>
                </a:solidFill>
              </a:rPr>
              <a:t>куб.км</a:t>
            </a:r>
            <a:r>
              <a:rPr lang="ru-RU" sz="3400" dirty="0">
                <a:solidFill>
                  <a:srgbClr val="330033"/>
                </a:solidFill>
              </a:rPr>
              <a:t> и уложить их в один ряд, то это полоса протянется от северного до южного полюса и ещё за </a:t>
            </a:r>
            <a:r>
              <a:rPr lang="ru-RU" sz="3400" dirty="0" smtClean="0">
                <a:solidFill>
                  <a:srgbClr val="330033"/>
                </a:solidFill>
              </a:rPr>
              <a:t>полюс примерно на 2,5	</a:t>
            </a:r>
            <a:r>
              <a:rPr lang="ru-RU" sz="3400" dirty="0" err="1" smtClean="0">
                <a:solidFill>
                  <a:srgbClr val="330033"/>
                </a:solidFill>
              </a:rPr>
              <a:t>тыс.км</a:t>
            </a:r>
            <a:r>
              <a:rPr lang="ru-RU" sz="3400" dirty="0">
                <a:solidFill>
                  <a:srgbClr val="330033"/>
                </a:solidFill>
              </a:rPr>
              <a:t>. </a:t>
            </a:r>
            <a:br>
              <a:rPr lang="ru-RU" sz="3400" dirty="0">
                <a:solidFill>
                  <a:srgbClr val="330033"/>
                </a:solidFill>
              </a:rPr>
            </a:br>
            <a:r>
              <a:rPr lang="ru-RU" sz="3400" dirty="0" smtClean="0">
                <a:solidFill>
                  <a:srgbClr val="330033"/>
                </a:solidFill>
              </a:rPr>
              <a:t>          Если </a:t>
            </a:r>
            <a:r>
              <a:rPr lang="ru-RU" sz="3400" dirty="0">
                <a:solidFill>
                  <a:srgbClr val="330033"/>
                </a:solidFill>
              </a:rPr>
              <a:t>выловить всю рыбу в </a:t>
            </a:r>
            <a:r>
              <a:rPr lang="ru-RU" sz="3400" dirty="0">
                <a:solidFill>
                  <a:srgbClr val="330033"/>
                </a:solidFill>
                <a:hlinkClick r:id="rId2" tooltip="Байкал"/>
              </a:rPr>
              <a:t>Байкале</a:t>
            </a:r>
            <a:r>
              <a:rPr lang="ru-RU" sz="3400" dirty="0">
                <a:solidFill>
                  <a:srgbClr val="330033"/>
                </a:solidFill>
              </a:rPr>
              <a:t> и раздать всем жителям России поровну, то каждому достанется по 1,5 кг. </a:t>
            </a:r>
            <a:br>
              <a:rPr lang="ru-RU" sz="3400" dirty="0">
                <a:solidFill>
                  <a:srgbClr val="330033"/>
                </a:solidFill>
              </a:rPr>
            </a:br>
            <a:r>
              <a:rPr lang="ru-RU" sz="3400" dirty="0" smtClean="0">
                <a:solidFill>
                  <a:srgbClr val="330033"/>
                </a:solidFill>
              </a:rPr>
              <a:t>          Воды </a:t>
            </a:r>
            <a:r>
              <a:rPr lang="ru-RU" sz="3400" dirty="0">
                <a:solidFill>
                  <a:srgbClr val="330033"/>
                </a:solidFill>
              </a:rPr>
              <a:t>озера хватит для утоления жажды </a:t>
            </a:r>
            <a:r>
              <a:rPr lang="ru-RU" sz="3400" dirty="0" err="1">
                <a:solidFill>
                  <a:srgbClr val="330033"/>
                </a:solidFill>
              </a:rPr>
              <a:t>единоразово</a:t>
            </a:r>
            <a:r>
              <a:rPr lang="ru-RU" sz="3400" dirty="0">
                <a:solidFill>
                  <a:srgbClr val="330033"/>
                </a:solidFill>
              </a:rPr>
              <a:t> примерно сорок шесть квадриллионов пятьсот триллионов человек, при условии, что для утоления жажды человеку достаточно 0,5 л. воды.</a:t>
            </a:r>
          </a:p>
          <a:p>
            <a:endParaRPr lang="ru-RU" sz="3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3" y="0"/>
            <a:ext cx="5286412" cy="500042"/>
          </a:xfrm>
        </p:spPr>
        <p:txBody>
          <a:bodyPr>
            <a:normAutofit fontScale="90000"/>
          </a:bodyPr>
          <a:lstStyle/>
          <a:p>
            <a:pPr marL="365760" lvl="0" indent="-365760" algn="ctr">
              <a:spcBef>
                <a:spcPct val="20000"/>
              </a:spcBef>
            </a:pPr>
            <a: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002060"/>
                </a:solidFill>
                <a:ea typeface="+mn-ea"/>
                <a:cs typeface="+mn-cs"/>
              </a:rPr>
              <a:t>Интересные </a:t>
            </a:r>
            <a:r>
              <a:rPr lang="ru-RU" sz="2400" b="1" dirty="0">
                <a:solidFill>
                  <a:srgbClr val="002060"/>
                </a:solidFill>
                <a:ea typeface="+mn-ea"/>
                <a:cs typeface="+mn-cs"/>
              </a:rPr>
              <a:t>факты</a:t>
            </a:r>
            <a:br>
              <a:rPr lang="ru-RU" sz="2400" b="1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425465"/>
              </p:ext>
            </p:extLst>
          </p:nvPr>
        </p:nvGraphicFramePr>
        <p:xfrm>
          <a:off x="1928794" y="1571611"/>
          <a:ext cx="6357982" cy="45005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78991"/>
                <a:gridCol w="3178991"/>
              </a:tblGrid>
              <a:tr h="806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BE282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Вопрос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BE2824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осталось на уроке непонятно?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вызвало интерес в данной теме?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 вы хотели добавить к уроку?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какую оценку сегодня работали?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Итог урока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565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85728"/>
            <a:ext cx="8352928" cy="164307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Седьмое чудо света </a:t>
            </a:r>
            <a:b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России – озеро Байкал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aisttv.ru/wp-content/uploads/2015/06/ozero_bajkal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571744"/>
            <a:ext cx="6072230" cy="389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1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mzagranicej.ru/images/fizicheskaja-karta-rossi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0112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928801"/>
            <a:ext cx="7748364" cy="4524535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5500" b="1" dirty="0" smtClean="0">
                <a:solidFill>
                  <a:srgbClr val="BE2824"/>
                </a:solidFill>
                <a:effectLst/>
                <a:latin typeface="Times New Roman"/>
                <a:ea typeface="Times New Roman"/>
              </a:rPr>
              <a:t>Цели урока:</a:t>
            </a:r>
            <a:endParaRPr lang="ru-RU" sz="5500" dirty="0" smtClean="0">
              <a:solidFill>
                <a:srgbClr val="BE2824"/>
              </a:solidFill>
              <a:effectLst/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7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Обучающие: </a:t>
            </a:r>
            <a:r>
              <a:rPr lang="ru-RU" sz="7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ознакомление с историей открытия и изучения озера Байкал, формирование знаний о природном районе озера Байкал</a:t>
            </a:r>
            <a:r>
              <a:rPr lang="ru-RU" sz="7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br>
              <a:rPr lang="ru-RU" sz="7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7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</a:t>
            </a:r>
            <a:r>
              <a:rPr lang="ru-RU" sz="7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7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Развивающие</a:t>
            </a:r>
            <a:r>
              <a:rPr lang="ru-RU" sz="7200" b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ru-RU" sz="7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7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развитие воображения, способности применять на практике имеющиеся знания, развитие устной речи, умение работать с картами, со справочными и публицистическими материалами, повышение интереса к изучению предмета.</a:t>
            </a:r>
            <a:endParaRPr lang="ru-RU" sz="7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72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Воспитательные:</a:t>
            </a:r>
            <a:r>
              <a:rPr lang="ru-RU" sz="7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7200" dirty="0"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формирование этического и ценностного отношения к природе; </a:t>
            </a:r>
            <a:r>
              <a:rPr lang="ru-RU" sz="7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формирование экологического сознания учащихся на примере экологических проблем озера Байкал и их причин; воспитание чувства патриотизма, чувства ответственности, бережного отношения к природным богатствам</a:t>
            </a:r>
            <a:r>
              <a:rPr lang="ru-RU" sz="72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ru-RU" sz="7200" dirty="0">
              <a:latin typeface="Times New Roman"/>
              <a:ea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7200" dirty="0" smtClean="0">
                <a:solidFill>
                  <a:srgbClr val="000000"/>
                </a:solidFill>
                <a:effectLst/>
                <a:ea typeface="Times New Roman"/>
              </a:rPr>
              <a:t>.</a:t>
            </a:r>
            <a:endParaRPr lang="ru-RU" sz="7200" dirty="0" smtClean="0">
              <a:effectLst/>
              <a:ea typeface="Times New Roman"/>
            </a:endParaRPr>
          </a:p>
          <a:p>
            <a:endParaRPr lang="ru-RU" sz="7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7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«Байкал – бесценный дар природы – </a:t>
            </a:r>
            <a:br>
              <a:rPr lang="ru-RU" sz="27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</a:br>
            <a:r>
              <a:rPr lang="ru-RU" sz="27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Да будет вечен на Земле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edugeography.com/images/baikal--lake/baikal--lake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89466"/>
            <a:ext cx="2714612" cy="191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33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4290"/>
            <a:ext cx="8329642" cy="628654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3400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Работа с карточками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BE2824"/>
                </a:solidFill>
                <a:effectLst/>
                <a:latin typeface="Times New Roman"/>
                <a:ea typeface="Times New Roman"/>
              </a:rPr>
              <a:t>Траппы</a:t>
            </a:r>
            <a:r>
              <a:rPr lang="ru-RU" sz="2600" dirty="0" smtClean="0">
                <a:solidFill>
                  <a:srgbClr val="BE2824"/>
                </a:solidFill>
                <a:effectLst/>
                <a:latin typeface="Times New Roman"/>
                <a:ea typeface="Times New Roman"/>
              </a:rPr>
              <a:t> –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 выход изверженных пород на поверхность,</a:t>
            </a:r>
            <a:br>
              <a:rPr lang="ru-RU" sz="2600" dirty="0" smtClean="0">
                <a:effectLst/>
                <a:latin typeface="Times New Roman"/>
                <a:ea typeface="Times New Roman"/>
              </a:rPr>
            </a:br>
            <a:r>
              <a:rPr lang="ru-RU" sz="2600" dirty="0" smtClean="0">
                <a:effectLst/>
                <a:latin typeface="Times New Roman"/>
                <a:ea typeface="Times New Roman"/>
              </a:rPr>
              <a:t>                  располагаются в верхней части бассейна реки Вилюя.</a:t>
            </a:r>
          </a:p>
          <a:p>
            <a:pPr marL="0" indent="0">
              <a:spcAft>
                <a:spcPts val="0"/>
              </a:spcAft>
              <a:buNone/>
            </a:pPr>
            <a:endParaRPr lang="ru-RU" sz="2600" dirty="0" smtClean="0">
              <a:effectLst/>
              <a:latin typeface="Times New Roman"/>
              <a:ea typeface="Times New Roman"/>
            </a:endParaRPr>
          </a:p>
          <a:p>
            <a:pPr marL="0" indent="0">
              <a:lnSpc>
                <a:spcPts val="15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BE2824"/>
                </a:solidFill>
                <a:effectLst/>
                <a:latin typeface="Times New Roman"/>
                <a:ea typeface="Times New Roman"/>
              </a:rPr>
              <a:t>Оймякон </a:t>
            </a:r>
            <a:r>
              <a:rPr lang="ru-RU" sz="2600" dirty="0" smtClean="0">
                <a:solidFill>
                  <a:srgbClr val="BE2824"/>
                </a:solidFill>
                <a:effectLst/>
                <a:latin typeface="Times New Roman"/>
                <a:ea typeface="Times New Roman"/>
              </a:rPr>
              <a:t>–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 «полюс холода» Северного полушария, расположен на</a:t>
            </a:r>
            <a:br>
              <a:rPr lang="ru-RU" sz="2600" dirty="0" smtClean="0">
                <a:effectLst/>
                <a:latin typeface="Times New Roman"/>
                <a:ea typeface="Times New Roman"/>
              </a:rPr>
            </a:br>
            <a:r>
              <a:rPr lang="ru-RU" sz="2600" dirty="0" smtClean="0">
                <a:effectLst/>
                <a:latin typeface="Times New Roman"/>
                <a:ea typeface="Times New Roman"/>
              </a:rPr>
              <a:t>                     востоке треугольника низких температур. Якутск –</a:t>
            </a:r>
            <a:br>
              <a:rPr lang="ru-RU" sz="2600" dirty="0" smtClean="0">
                <a:effectLst/>
                <a:latin typeface="Times New Roman"/>
                <a:ea typeface="Times New Roman"/>
              </a:rPr>
            </a:br>
            <a:r>
              <a:rPr lang="ru-RU" sz="2600" dirty="0" smtClean="0">
                <a:effectLst/>
                <a:latin typeface="Times New Roman"/>
                <a:ea typeface="Times New Roman"/>
              </a:rPr>
              <a:t>                     низовья Лены – низовья</a:t>
            </a:r>
            <a:r>
              <a:rPr lang="ru-RU" sz="2600" dirty="0"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Колымы.</a:t>
            </a:r>
          </a:p>
          <a:p>
            <a:pPr marL="0" indent="0">
              <a:lnSpc>
                <a:spcPts val="1500"/>
              </a:lnSpc>
              <a:spcAft>
                <a:spcPts val="0"/>
              </a:spcAft>
              <a:buNone/>
            </a:pPr>
            <a:endParaRPr lang="ru-RU" sz="2600" dirty="0" smtClean="0">
              <a:effectLst/>
              <a:latin typeface="Times New Roman"/>
              <a:ea typeface="Times New Roman"/>
            </a:endParaRPr>
          </a:p>
          <a:p>
            <a:pPr marL="0" indent="0">
              <a:lnSpc>
                <a:spcPts val="15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BE2824"/>
                </a:solidFill>
                <a:effectLst/>
                <a:latin typeface="Times New Roman"/>
                <a:ea typeface="Times New Roman"/>
              </a:rPr>
              <a:t>Наледи</a:t>
            </a:r>
            <a:r>
              <a:rPr lang="ru-RU" sz="2600" dirty="0" smtClean="0">
                <a:solidFill>
                  <a:srgbClr val="BE2824"/>
                </a:solidFill>
                <a:effectLst/>
                <a:latin typeface="Times New Roman"/>
                <a:ea typeface="Times New Roman"/>
              </a:rPr>
              <a:t>  –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 это когда наступающая вода, сдавливаемая льдом в</a:t>
            </a:r>
            <a:br>
              <a:rPr lang="ru-RU" sz="2600" dirty="0" smtClean="0">
                <a:effectLst/>
                <a:latin typeface="Times New Roman"/>
                <a:ea typeface="Times New Roman"/>
              </a:rPr>
            </a:br>
            <a:r>
              <a:rPr lang="ru-RU" sz="2600" dirty="0" smtClean="0">
                <a:effectLst/>
                <a:latin typeface="Times New Roman"/>
                <a:ea typeface="Times New Roman"/>
              </a:rPr>
              <a:t>                   русле, прорывается сквозь трещины у берегов и</a:t>
            </a:r>
            <a:br>
              <a:rPr lang="ru-RU" sz="2600" dirty="0" smtClean="0">
                <a:effectLst/>
                <a:latin typeface="Times New Roman"/>
                <a:ea typeface="Times New Roman"/>
              </a:rPr>
            </a:br>
            <a:r>
              <a:rPr lang="ru-RU" sz="2600" dirty="0" smtClean="0">
                <a:effectLst/>
                <a:latin typeface="Times New Roman"/>
                <a:ea typeface="Times New Roman"/>
              </a:rPr>
              <a:t>                   разливаясь, сразу же замерзает, образуется</a:t>
            </a:r>
            <a:r>
              <a:rPr lang="ru-RU" sz="2600" dirty="0"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на</a:t>
            </a:r>
            <a:br>
              <a:rPr lang="ru-RU" sz="2600" dirty="0" smtClean="0">
                <a:effectLst/>
                <a:latin typeface="Times New Roman"/>
                <a:ea typeface="Times New Roman"/>
              </a:rPr>
            </a:br>
            <a:r>
              <a:rPr lang="ru-RU" sz="2600" dirty="0" smtClean="0">
                <a:effectLst/>
                <a:latin typeface="Times New Roman"/>
                <a:ea typeface="Times New Roman"/>
              </a:rPr>
              <a:t>                   реке  Индигирке.</a:t>
            </a:r>
          </a:p>
          <a:p>
            <a:pPr marL="0" indent="0">
              <a:lnSpc>
                <a:spcPts val="1500"/>
              </a:lnSpc>
              <a:spcAft>
                <a:spcPts val="0"/>
              </a:spcAft>
              <a:buNone/>
            </a:pPr>
            <a:endParaRPr lang="ru-RU" sz="2600" dirty="0" smtClean="0">
              <a:effectLst/>
              <a:latin typeface="Times New Roman"/>
              <a:ea typeface="Times New Roman"/>
            </a:endParaRPr>
          </a:p>
          <a:p>
            <a:pPr marL="0" indent="0">
              <a:lnSpc>
                <a:spcPts val="1500"/>
              </a:lnSpc>
              <a:spcAft>
                <a:spcPts val="0"/>
              </a:spcAft>
              <a:buNone/>
            </a:pPr>
            <a:r>
              <a:rPr lang="ru-RU" sz="2600" b="1" dirty="0" err="1" smtClean="0">
                <a:solidFill>
                  <a:srgbClr val="BE2824"/>
                </a:solidFill>
                <a:effectLst/>
                <a:latin typeface="Times New Roman"/>
                <a:ea typeface="Times New Roman"/>
              </a:rPr>
              <a:t>Отуряхи</a:t>
            </a:r>
            <a:r>
              <a:rPr lang="ru-RU" sz="2600" dirty="0" smtClean="0">
                <a:solidFill>
                  <a:srgbClr val="BE2824"/>
                </a:solidFill>
                <a:effectLst/>
                <a:latin typeface="Times New Roman"/>
                <a:ea typeface="Times New Roman"/>
              </a:rPr>
              <a:t> –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 травяные речки, летом и зимой совсем не имеющие</a:t>
            </a:r>
            <a:br>
              <a:rPr lang="ru-RU" sz="2600" dirty="0" smtClean="0">
                <a:effectLst/>
                <a:latin typeface="Times New Roman"/>
                <a:ea typeface="Times New Roman"/>
              </a:rPr>
            </a:br>
            <a:r>
              <a:rPr lang="ru-RU" sz="2600" dirty="0" smtClean="0">
                <a:effectLst/>
                <a:latin typeface="Times New Roman"/>
                <a:ea typeface="Times New Roman"/>
              </a:rPr>
              <a:t>                    воды и</a:t>
            </a:r>
            <a:r>
              <a:rPr lang="ru-RU" sz="2600" dirty="0"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становящиеся водотоками только в случае</a:t>
            </a:r>
            <a:br>
              <a:rPr lang="ru-RU" sz="2600" dirty="0" smtClean="0">
                <a:effectLst/>
                <a:latin typeface="Times New Roman"/>
                <a:ea typeface="Times New Roman"/>
              </a:rPr>
            </a:br>
            <a:r>
              <a:rPr lang="ru-RU" sz="2600" dirty="0" smtClean="0">
                <a:effectLst/>
                <a:latin typeface="Times New Roman"/>
                <a:ea typeface="Times New Roman"/>
              </a:rPr>
              <a:t>                   дождей, расположены на</a:t>
            </a:r>
            <a:r>
              <a:rPr lang="ru-RU" sz="2600" dirty="0"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территории Якутии.</a:t>
            </a:r>
          </a:p>
          <a:p>
            <a:pPr marL="0" indent="0">
              <a:lnSpc>
                <a:spcPts val="1500"/>
              </a:lnSpc>
              <a:spcAft>
                <a:spcPts val="0"/>
              </a:spcAft>
              <a:buNone/>
            </a:pPr>
            <a:endParaRPr lang="ru-RU" sz="2600" dirty="0" smtClean="0">
              <a:effectLst/>
              <a:latin typeface="Times New Roman"/>
              <a:ea typeface="Times New Roman"/>
            </a:endParaRPr>
          </a:p>
          <a:p>
            <a:pPr marL="0" indent="0">
              <a:lnSpc>
                <a:spcPts val="15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BE2824"/>
                </a:solidFill>
                <a:effectLst/>
                <a:latin typeface="Times New Roman"/>
                <a:ea typeface="Times New Roman"/>
              </a:rPr>
              <a:t>Сибирская Италия</a:t>
            </a:r>
            <a:r>
              <a:rPr lang="ru-RU" sz="2600" dirty="0" smtClean="0">
                <a:solidFill>
                  <a:srgbClr val="BE2824"/>
                </a:solidFill>
                <a:effectLst/>
                <a:latin typeface="Times New Roman"/>
                <a:ea typeface="Times New Roman"/>
              </a:rPr>
              <a:t> – 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 так называют Минусинскую котловину </a:t>
            </a:r>
            <a:br>
              <a:rPr lang="ru-RU" sz="2600" dirty="0" smtClean="0">
                <a:effectLst/>
                <a:latin typeface="Times New Roman"/>
                <a:ea typeface="Times New Roman"/>
              </a:rPr>
            </a:br>
            <a:r>
              <a:rPr lang="ru-RU" sz="2600" dirty="0" smtClean="0">
                <a:effectLst/>
                <a:latin typeface="Times New Roman"/>
                <a:ea typeface="Times New Roman"/>
              </a:rPr>
              <a:t>                                   из-за теплого климата.</a:t>
            </a:r>
          </a:p>
          <a:p>
            <a:pPr marL="0" indent="0">
              <a:lnSpc>
                <a:spcPts val="1500"/>
              </a:lnSpc>
              <a:spcAft>
                <a:spcPts val="0"/>
              </a:spcAft>
              <a:buNone/>
            </a:pPr>
            <a:endParaRPr lang="ru-RU" sz="2600" dirty="0" smtClean="0">
              <a:effectLst/>
              <a:latin typeface="Times New Roman"/>
              <a:ea typeface="Times New Roman"/>
            </a:endParaRPr>
          </a:p>
          <a:p>
            <a:pPr marL="0" indent="0">
              <a:lnSpc>
                <a:spcPts val="1500"/>
              </a:lnSpc>
              <a:spcAft>
                <a:spcPts val="0"/>
              </a:spcAft>
              <a:buNone/>
            </a:pPr>
            <a:r>
              <a:rPr lang="ru-RU" sz="2600" b="1" dirty="0" smtClean="0">
                <a:solidFill>
                  <a:srgbClr val="BE2824"/>
                </a:solidFill>
                <a:effectLst/>
                <a:latin typeface="Times New Roman"/>
                <a:ea typeface="Times New Roman"/>
              </a:rPr>
              <a:t>Золотое озеро</a:t>
            </a:r>
            <a:r>
              <a:rPr lang="ru-RU" sz="2600" dirty="0" smtClean="0">
                <a:solidFill>
                  <a:srgbClr val="BE2824"/>
                </a:solidFill>
                <a:effectLst/>
                <a:latin typeface="Times New Roman"/>
                <a:ea typeface="Times New Roman"/>
              </a:rPr>
              <a:t> – 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  </a:t>
            </a:r>
            <a:r>
              <a:rPr lang="ru-RU" sz="2600" dirty="0" err="1" smtClean="0">
                <a:effectLst/>
                <a:latin typeface="Times New Roman"/>
                <a:ea typeface="Times New Roman"/>
              </a:rPr>
              <a:t>Алтыколь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, называется из-за прозрачности воды</a:t>
            </a:r>
            <a:br>
              <a:rPr lang="ru-RU" sz="2600" dirty="0" smtClean="0">
                <a:effectLst/>
                <a:latin typeface="Times New Roman"/>
                <a:ea typeface="Times New Roman"/>
              </a:rPr>
            </a:br>
            <a:r>
              <a:rPr lang="ru-RU" sz="2600" dirty="0" smtClean="0">
                <a:effectLst/>
                <a:latin typeface="Times New Roman"/>
                <a:ea typeface="Times New Roman"/>
              </a:rPr>
              <a:t>                               (до 14 м</a:t>
            </a:r>
            <a:r>
              <a:rPr lang="ru-RU" sz="2600" dirty="0">
                <a:latin typeface="Times New Roman"/>
                <a:ea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глубины) расположено в</a:t>
            </a:r>
            <a:br>
              <a:rPr lang="ru-RU" sz="2600" dirty="0" smtClean="0">
                <a:effectLst/>
                <a:latin typeface="Times New Roman"/>
                <a:ea typeface="Times New Roman"/>
              </a:rPr>
            </a:br>
            <a:r>
              <a:rPr lang="ru-RU" sz="2600" dirty="0" smtClean="0">
                <a:effectLst/>
                <a:latin typeface="Times New Roman"/>
                <a:ea typeface="Times New Roman"/>
              </a:rPr>
              <a:t>                               Алтайском  заповеднике.</a:t>
            </a:r>
          </a:p>
          <a:p>
            <a:pPr marL="0" indent="0" algn="just">
              <a:lnSpc>
                <a:spcPts val="1500"/>
              </a:lnSpc>
              <a:spcAft>
                <a:spcPts val="0"/>
              </a:spcAft>
              <a:buNone/>
            </a:pPr>
            <a:r>
              <a:rPr lang="ru-RU" sz="2600" dirty="0" smtClean="0">
                <a:effectLst/>
                <a:latin typeface="Times New Roman"/>
                <a:ea typeface="Times New Roman"/>
              </a:rPr>
              <a:t> </a:t>
            </a:r>
            <a:endParaRPr lang="ru-RU" sz="2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03735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642918"/>
            <a:ext cx="8072494" cy="5522386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59055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Географическое положение Байкала. Красота озера и история    формирования Байкала, происхождение котловин.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59055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Особенности климата. Вода Байкала – объём, качество,  цвет,  прозрачность.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59055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Природный комплекс Байкала (богатство и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эндемичность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живого    мира)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59055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Использование богатств озера Байкал.</a:t>
            </a:r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590550" algn="l"/>
              </a:tabLst>
            </a:pPr>
            <a:r>
              <a:rPr lang="ru-RU" sz="2400" dirty="0" smtClean="0">
                <a:effectLst/>
                <a:latin typeface="Times New Roman"/>
                <a:ea typeface="Times New Roman"/>
              </a:rPr>
              <a:t>Экологические проблемы озера Байкал.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3714776" cy="64291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План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234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66" y="642919"/>
            <a:ext cx="7000924" cy="278608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            Байкал самое глубокое озеро в мире (1637 м). Средняя глубина составляет 730 м. Длина озера 620 км. Ширина от 24-79 км. На Байкале 27 островов, самый большой остров Ольхон.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0"/>
            <a:ext cx="4643470" cy="90872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Байкала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russianboston.com/ic/img.lenta.ru/news/2009/07/10/baikal/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286124"/>
            <a:ext cx="6673637" cy="32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2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414" y="857232"/>
            <a:ext cx="7643866" cy="526893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                   Климат Прибайкалья умеренный резко-континентальный. Зима очень холодная. Средняя температура января -24 градуса, а на побережье теплее градусов на десять: -14,-17 С. А лето на берегах озера прохладнее, средняя температура июля   15 С. Из-за неравномерного нагрева суши и вод озера образуется переходы атмосферного давления, в результате возникают местные ветры.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В е т р ы</a:t>
            </a:r>
            <a:endParaRPr lang="ru-RU" sz="2800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 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                   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Сарма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     Баргузин     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Верховик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   Култук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4429156" cy="6429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Климат Байкала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0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04664"/>
            <a:ext cx="8496943" cy="604867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762" y="404664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8" y="404664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005" y="2309664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2" y="2309664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34" y="415614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62" y="4439064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2" y="4277486"/>
            <a:ext cx="2807196" cy="208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60" y="4244007"/>
            <a:ext cx="2874895" cy="214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5"/>
            <a:ext cx="3068946" cy="22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50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314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Седьмое чудо света  России – озеро Байкал.</vt:lpstr>
      <vt:lpstr>Седьмое чудо света  России – озеро Байкал</vt:lpstr>
      <vt:lpstr>Презентация PowerPoint</vt:lpstr>
      <vt:lpstr>«Байкал – бесценный дар природы –  Да будет вечен на Земле»</vt:lpstr>
      <vt:lpstr>Презентация PowerPoint</vt:lpstr>
      <vt:lpstr>План</vt:lpstr>
      <vt:lpstr>История Байкала</vt:lpstr>
      <vt:lpstr>Климат Байкала</vt:lpstr>
      <vt:lpstr>Презентация PowerPoint</vt:lpstr>
      <vt:lpstr>  Какие меры принимаются для охраны озера, чтобы сохранить этот уникальный памятник?  </vt:lpstr>
      <vt:lpstr>  Интересные факты </vt:lpstr>
      <vt:lpstr>Итог урока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Географические</dc:title>
  <dc:creator>Ранько Елена</dc:creator>
  <cp:lastModifiedBy>Учитель</cp:lastModifiedBy>
  <cp:revision>105</cp:revision>
  <dcterms:created xsi:type="dcterms:W3CDTF">2015-04-19T15:51:03Z</dcterms:created>
  <dcterms:modified xsi:type="dcterms:W3CDTF">2017-12-12T14:57:29Z</dcterms:modified>
</cp:coreProperties>
</file>